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286FB7"/>
    <a:srgbClr val="163460"/>
    <a:srgbClr val="1AAD96"/>
    <a:srgbClr val="7F7F7F"/>
    <a:srgbClr val="BFBFBF"/>
    <a:srgbClr val="A6A6A6"/>
    <a:srgbClr val="D9D9D9"/>
    <a:srgbClr val="E9E9E9"/>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896" autoAdjust="0"/>
  </p:normalViewPr>
  <p:slideViewPr>
    <p:cSldViewPr snapToObjects="1">
      <p:cViewPr>
        <p:scale>
          <a:sx n="66" d="100"/>
          <a:sy n="66" d="100"/>
        </p:scale>
        <p:origin x="1662" y="954"/>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1598612" y="1734978"/>
            <a:ext cx="7374546"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latin typeface="Roboto" panose="02000000000000000000" pitchFamily="2" charset="0"/>
                <a:ea typeface="Roboto" panose="02000000000000000000" pitchFamily="2" charset="0"/>
              </a:rPr>
              <a:t>Đ</a:t>
            </a:r>
            <a:r>
              <a:rPr lang="vi-VN" sz="3200" b="1" dirty="0" smtClean="0">
                <a:solidFill>
                  <a:schemeClr val="bg1"/>
                </a:solidFill>
                <a:latin typeface="Roboto" panose="02000000000000000000" pitchFamily="2" charset="0"/>
                <a:ea typeface="Roboto" panose="02000000000000000000" pitchFamily="2" charset="0"/>
              </a:rPr>
              <a:t>ượ</a:t>
            </a:r>
            <a:r>
              <a:rPr lang="en-US" sz="3200" b="1" dirty="0">
                <a:solidFill>
                  <a:schemeClr val="bg1"/>
                </a:solidFill>
                <a:latin typeface="Roboto" panose="02000000000000000000" pitchFamily="2" charset="0"/>
                <a:ea typeface="Roboto" panose="02000000000000000000" pitchFamily="2" charset="0"/>
              </a:rPr>
              <a:t>c </a:t>
            </a:r>
            <a:r>
              <a:rPr lang="en-US" sz="3200" b="1" dirty="0" err="1">
                <a:solidFill>
                  <a:schemeClr val="bg1"/>
                </a:solidFill>
                <a:latin typeface="Roboto" panose="02000000000000000000" pitchFamily="2" charset="0"/>
                <a:ea typeface="Roboto" panose="02000000000000000000" pitchFamily="2" charset="0"/>
              </a:rPr>
              <a:t>sàn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tự</a:t>
            </a:r>
            <a:r>
              <a:rPr lang="en-US" sz="3200" b="1" dirty="0" smtClean="0">
                <a:solidFill>
                  <a:schemeClr val="bg1"/>
                </a:solidFill>
                <a:latin typeface="Roboto" panose="02000000000000000000" pitchFamily="2" charset="0"/>
                <a:ea typeface="Roboto" panose="02000000000000000000" pitchFamily="2" charset="0"/>
              </a:rPr>
              <a:t> </a:t>
            </a:r>
            <a:r>
              <a:rPr lang="vi-VN" sz="3200" b="1" dirty="0" smtClean="0">
                <a:solidFill>
                  <a:schemeClr val="bg1"/>
                </a:solidFill>
                <a:latin typeface="Roboto" panose="02000000000000000000" pitchFamily="2" charset="0"/>
                <a:ea typeface="Roboto" panose="02000000000000000000" pitchFamily="2" charset="0"/>
              </a:rPr>
              <a:t>độ</a:t>
            </a:r>
            <a:r>
              <a:rPr lang="en-US" sz="3200" b="1" dirty="0" err="1">
                <a:solidFill>
                  <a:schemeClr val="bg1"/>
                </a:solidFill>
                <a:latin typeface="Roboto" panose="02000000000000000000" pitchFamily="2" charset="0"/>
                <a:ea typeface="Roboto" panose="02000000000000000000" pitchFamily="2" charset="0"/>
              </a:rPr>
              <a:t>ng</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listcoin</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1624456" y="2972416"/>
            <a:ext cx="4850956" cy="1661993"/>
          </a:xfrm>
          <a:prstGeom prst="rect">
            <a:avLst/>
          </a:prstGeom>
          <a:noFill/>
        </p:spPr>
        <p:txBody>
          <a:bodyPr wrap="square" lIns="0" tIns="0" rIns="0" bIns="0" rtlCol="0" anchor="t">
            <a:spAutoFit/>
          </a:bodyPr>
          <a:lstStyle/>
          <a:p>
            <a:r>
              <a:rPr lang="vi-VN" sz="1800" dirty="0" smtClean="0">
                <a:solidFill>
                  <a:schemeClr val="bg1"/>
                </a:solidFill>
              </a:rPr>
              <a:t>Với </a:t>
            </a:r>
            <a:r>
              <a:rPr lang="vi-VN" sz="1800" dirty="0">
                <a:solidFill>
                  <a:schemeClr val="bg1"/>
                </a:solidFill>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dirty="0">
              <a:solidFill>
                <a:schemeClr val="bg1"/>
              </a:solidFill>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8151812" y="2098357"/>
            <a:ext cx="3325999" cy="98488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b="1" dirty="0">
                <a:solidFill>
                  <a:schemeClr val="bg1"/>
                </a:solidFill>
              </a:rPr>
              <a:t>dùng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8151812" y="3705749"/>
            <a:ext cx="3123565" cy="1661993"/>
          </a:xfrm>
          <a:prstGeom prst="rect">
            <a:avLst/>
          </a:prstGeom>
          <a:noFill/>
        </p:spPr>
        <p:txBody>
          <a:bodyPr wrap="square" lIns="0" tIns="0" rIns="0" bIns="0" rtlCol="0" anchor="t">
            <a:spAutoFit/>
          </a:bodyPr>
          <a:lstStyle/>
          <a:p>
            <a:r>
              <a:rPr lang="en-US" sz="1800" dirty="0" err="1" smtClean="0">
                <a:solidFill>
                  <a:schemeClr val="bg1"/>
                </a:solidFill>
              </a:rPr>
              <a:t>Các</a:t>
            </a:r>
            <a:r>
              <a:rPr lang="en-US" sz="1800" dirty="0" smtClean="0">
                <a:solidFill>
                  <a:schemeClr val="bg1"/>
                </a:solidFill>
              </a:rPr>
              <a:t> </a:t>
            </a:r>
            <a:r>
              <a:rPr lang="en-US" sz="1800" dirty="0" err="1" smtClean="0">
                <a:solidFill>
                  <a:schemeClr val="bg1"/>
                </a:solidFill>
              </a:rPr>
              <a:t>sàn</a:t>
            </a:r>
            <a:r>
              <a:rPr lang="en-US" sz="1800" dirty="0" smtClean="0">
                <a:solidFill>
                  <a:schemeClr val="bg1"/>
                </a:solidFill>
              </a:rPr>
              <a:t> </a:t>
            </a:r>
            <a:r>
              <a:rPr lang="en-US" sz="1800" dirty="0" err="1" smtClean="0">
                <a:solidFill>
                  <a:schemeClr val="bg1"/>
                </a:solidFill>
              </a:rPr>
              <a:t>giao</a:t>
            </a:r>
            <a:r>
              <a:rPr lang="en-US" sz="1800" dirty="0" smtClean="0">
                <a:solidFill>
                  <a:schemeClr val="bg1"/>
                </a:solidFill>
              </a:rPr>
              <a:t> </a:t>
            </a:r>
            <a:r>
              <a:rPr lang="en-US" sz="1800" dirty="0" err="1" smtClean="0">
                <a:solidFill>
                  <a:schemeClr val="bg1"/>
                </a:solidFill>
              </a:rPr>
              <a:t>dịch</a:t>
            </a:r>
            <a:r>
              <a:rPr lang="en-US" sz="1800" dirty="0" smtClean="0">
                <a:solidFill>
                  <a:schemeClr val="bg1"/>
                </a:solidFill>
              </a:rPr>
              <a:t> </a:t>
            </a:r>
            <a:r>
              <a:rPr lang="en-US" sz="1800" dirty="0" err="1" smtClean="0">
                <a:solidFill>
                  <a:schemeClr val="bg1"/>
                </a:solidFill>
              </a:rPr>
              <a:t>có</a:t>
            </a:r>
            <a:r>
              <a:rPr lang="en-US" sz="1800" dirty="0" smtClean="0">
                <a:solidFill>
                  <a:schemeClr val="bg1"/>
                </a:solidFill>
              </a:rPr>
              <a:t> </a:t>
            </a:r>
            <a:r>
              <a:rPr lang="vi-VN" sz="1800" dirty="0" smtClean="0">
                <a:solidFill>
                  <a:schemeClr val="bg1"/>
                </a:solidFill>
              </a:rPr>
              <a:t>hàng </a:t>
            </a:r>
            <a:r>
              <a:rPr lang="vi-VN" sz="1800" dirty="0">
                <a:solidFill>
                  <a:schemeClr val="bg1"/>
                </a:solidFill>
              </a:rPr>
              <a:t>triệu người dùng. Khi tiến hành IEO, các startup sẽ có thể tiếp cận ngay với cơ sở người dùng khổng lồ đó. Bạn có thể giảm chi phí </a:t>
            </a:r>
            <a:r>
              <a:rPr lang="vi-VN" sz="1800" dirty="0" smtClean="0">
                <a:solidFill>
                  <a:schemeClr val="bg1"/>
                </a:solidFill>
              </a:rPr>
              <a:t>marketin</a:t>
            </a:r>
            <a:r>
              <a:rPr lang="en-US" sz="1800" dirty="0" smtClean="0">
                <a:solidFill>
                  <a:schemeClr val="bg1"/>
                </a:solidFill>
              </a:rPr>
              <a:t>g.</a:t>
            </a:r>
            <a:endParaRPr lang="en-US" sz="1800" dirty="0">
              <a:solidFill>
                <a:schemeClr val="bg1"/>
              </a:solidFill>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8382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531812"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Uy</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tín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tốt</a:t>
            </a:r>
            <a:r>
              <a:rPr lang="en-US" sz="3200" b="1" dirty="0" smtClean="0">
                <a:solidFill>
                  <a:schemeClr val="bg1"/>
                </a:solidFill>
                <a:latin typeface="Roboto" panose="02000000000000000000" pitchFamily="2" charset="0"/>
                <a:ea typeface="Roboto" panose="02000000000000000000" pitchFamily="2" charset="0"/>
              </a:rPr>
              <a:t> h</a:t>
            </a:r>
            <a:r>
              <a:rPr lang="vi-VN" sz="3200" b="1" dirty="0" smtClean="0">
                <a:solidFill>
                  <a:schemeClr val="bg1"/>
                </a:solidFill>
                <a:latin typeface="Roboto" panose="02000000000000000000" pitchFamily="2" charset="0"/>
                <a:ea typeface="Roboto" panose="02000000000000000000" pitchFamily="2" charset="0"/>
              </a:rPr>
              <a:t>ơ</a:t>
            </a:r>
            <a:r>
              <a:rPr lang="en-US" sz="3200" b="1" dirty="0" smtClean="0">
                <a:solidFill>
                  <a:schemeClr val="bg1"/>
                </a:solidFill>
                <a:latin typeface="Roboto" panose="02000000000000000000" pitchFamily="2" charset="0"/>
                <a:ea typeface="Roboto" panose="02000000000000000000" pitchFamily="2" charset="0"/>
              </a:rPr>
              <a:t>n:</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350069"/>
            <a:ext cx="3184181" cy="1938992"/>
          </a:xfrm>
          <a:prstGeom prst="rect">
            <a:avLst/>
          </a:prstGeom>
          <a:noFill/>
        </p:spPr>
        <p:txBody>
          <a:bodyPr wrap="square" lIns="0" tIns="0" rIns="0" bIns="0" rtlCol="0" anchor="t">
            <a:spAutoFit/>
          </a:bodyPr>
          <a:lstStyle/>
          <a:p>
            <a:r>
              <a:rPr lang="en-US" sz="1800" dirty="0" err="1" smtClean="0">
                <a:solidFill>
                  <a:schemeClr val="bg1"/>
                </a:solidFill>
              </a:rPr>
              <a:t>Với</a:t>
            </a:r>
            <a:r>
              <a:rPr lang="en-US" sz="1800" dirty="0" smtClean="0">
                <a:solidFill>
                  <a:schemeClr val="bg1"/>
                </a:solidFill>
              </a:rPr>
              <a:t> </a:t>
            </a:r>
            <a:r>
              <a:rPr lang="vi-VN" sz="1800" dirty="0" smtClean="0">
                <a:solidFill>
                  <a:schemeClr val="bg1"/>
                </a:solidFill>
              </a:rPr>
              <a:t>IEO</a:t>
            </a:r>
            <a:r>
              <a:rPr lang="vi-VN" sz="1800" dirty="0">
                <a:solidFill>
                  <a:schemeClr val="bg1"/>
                </a:solidFill>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rypto wh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2" y="-46689"/>
            <a:ext cx="10259567" cy="69046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760412" y="1430179"/>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725296" y="2590800"/>
            <a:ext cx="3540316" cy="276999"/>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7513915" y="8652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p:spPr>
      </p:pic>
      <p:sp>
        <p:nvSpPr>
          <p:cNvPr id="2" name="Rectangle 1"/>
          <p:cNvSpPr/>
          <p:nvPr/>
        </p:nvSpPr>
        <p:spPr>
          <a:xfrm>
            <a:off x="507870" y="4775537"/>
            <a:ext cx="1981200" cy="1015663"/>
          </a:xfrm>
          <a:prstGeom prst="rect">
            <a:avLst/>
          </a:prstGeom>
        </p:spPr>
        <p:txBody>
          <a:bodyPr wrap="square">
            <a:spAutoFit/>
          </a:bodyPr>
          <a:lstStyle/>
          <a:p>
            <a:r>
              <a:rPr lang="vi-VN" sz="2000" dirty="0">
                <a:solidFill>
                  <a:schemeClr val="bg1"/>
                </a:solidFill>
              </a:rPr>
              <a:t>An toàn thực phẩm/Chuỗi cung ứng</a:t>
            </a:r>
            <a:endParaRPr lang="en-US" sz="2000" dirty="0">
              <a:solidFill>
                <a:schemeClr val="bg1"/>
              </a:solidFill>
            </a:endParaRPr>
          </a:p>
        </p:txBody>
      </p:sp>
      <p:sp>
        <p:nvSpPr>
          <p:cNvPr id="9" name="Rectangle 8"/>
          <p:cNvSpPr/>
          <p:nvPr/>
        </p:nvSpPr>
        <p:spPr>
          <a:xfrm>
            <a:off x="3149826" y="4775537"/>
            <a:ext cx="1191352" cy="400110"/>
          </a:xfrm>
          <a:prstGeom prst="rect">
            <a:avLst/>
          </a:prstGeom>
        </p:spPr>
        <p:txBody>
          <a:bodyPr wrap="none">
            <a:spAutoFit/>
          </a:bodyPr>
          <a:lstStyle/>
          <a:p>
            <a:r>
              <a:rPr lang="vi-VN" sz="2000" smtClean="0">
                <a:solidFill>
                  <a:schemeClr val="bg1"/>
                </a:solidFill>
                <a:latin typeface="Roboto" panose="02000000000000000000" pitchFamily="2" charset="0"/>
                <a:ea typeface="Times New Roman" panose="02020603050405020304" pitchFamily="18" charset="0"/>
              </a:rPr>
              <a:t>Giáo dục</a:t>
            </a:r>
            <a:endParaRPr lang="en-US" sz="2000" dirty="0">
              <a:solidFill>
                <a:schemeClr val="bg1"/>
              </a:solidFill>
            </a:endParaRPr>
          </a:p>
        </p:txBody>
      </p:sp>
      <p:sp>
        <p:nvSpPr>
          <p:cNvPr id="10" name="Rectangle 9"/>
          <p:cNvSpPr/>
          <p:nvPr/>
        </p:nvSpPr>
        <p:spPr>
          <a:xfrm>
            <a:off x="5103812" y="4775537"/>
            <a:ext cx="1810867" cy="707886"/>
          </a:xfrm>
          <a:prstGeom prst="rect">
            <a:avLst/>
          </a:prstGeom>
        </p:spPr>
        <p:txBody>
          <a:bodyPr wrap="square">
            <a:spAutoFit/>
          </a:bodyPr>
          <a:lstStyle/>
          <a:p>
            <a:pPr algn="ctr"/>
            <a:r>
              <a:rPr lang="vi-VN" sz="2000" dirty="0">
                <a:solidFill>
                  <a:schemeClr val="bg1"/>
                </a:solidFill>
                <a:latin typeface="Roboto" panose="02000000000000000000" pitchFamily="2" charset="0"/>
                <a:ea typeface="Times New Roman" panose="02020603050405020304" pitchFamily="18" charset="0"/>
              </a:rPr>
              <a:t>Thương mại điện tử</a:t>
            </a:r>
            <a:endParaRPr lang="en-US" sz="2000" dirty="0">
              <a:solidFill>
                <a:schemeClr val="bg1"/>
              </a:solidFill>
            </a:endParaRPr>
          </a:p>
        </p:txBody>
      </p:sp>
      <p:sp>
        <p:nvSpPr>
          <p:cNvPr id="11" name="Rectangle 10"/>
          <p:cNvSpPr/>
          <p:nvPr/>
        </p:nvSpPr>
        <p:spPr>
          <a:xfrm>
            <a:off x="8113998" y="4785807"/>
            <a:ext cx="622286" cy="400110"/>
          </a:xfrm>
          <a:prstGeom prst="rect">
            <a:avLst/>
          </a:prstGeom>
        </p:spPr>
        <p:txBody>
          <a:bodyPr wrap="non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Y tế</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583860" y="4785807"/>
            <a:ext cx="2362200" cy="707886"/>
          </a:xfrm>
          <a:prstGeom prst="rect">
            <a:avLst/>
          </a:prstGeom>
        </p:spPr>
        <p:txBody>
          <a:bodyPr wrap="squar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Bảo vệ tài sản/Sỡ hữu trí tuệ</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744012" y="2286000"/>
            <a:ext cx="3207400" cy="2092881"/>
          </a:xfrm>
          <a:prstGeom prst="rect">
            <a:avLst/>
          </a:prstGeom>
          <a:noFill/>
        </p:spPr>
        <p:txBody>
          <a:bodyPr wrap="square" rtlCol="0">
            <a:spAutoFit/>
          </a:bodyPr>
          <a:lstStyle/>
          <a:p>
            <a:r>
              <a:rPr lang="en-US" sz="13000" b="1" smtClean="0">
                <a:solidFill>
                  <a:schemeClr val="bg1"/>
                </a:solidFill>
                <a:latin typeface="Arial" panose="020B0604020202020204" pitchFamily="34" charset="0"/>
                <a:cs typeface="Arial" panose="020B0604020202020204" pitchFamily="34" charset="0"/>
              </a:rPr>
              <a:t>IEO</a:t>
            </a:r>
            <a:endParaRPr lang="en-US" sz="13000" b="1">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7012" y="4352092"/>
            <a:ext cx="5920210" cy="677108"/>
          </a:xfrm>
          <a:prstGeom prst="rect">
            <a:avLst/>
          </a:prstGeom>
          <a:noFill/>
        </p:spPr>
        <p:txBody>
          <a:bodyPr wrap="none" rtlCol="0">
            <a:spAutoFit/>
          </a:bodyPr>
          <a:lstStyle/>
          <a:p>
            <a:r>
              <a:rPr lang="en-US" sz="3800" b="1">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1" name="Title 2"/>
          <p:cNvSpPr txBox="1">
            <a:spLocks/>
          </p:cNvSpPr>
          <p:nvPr/>
        </p:nvSpPr>
        <p:spPr>
          <a:xfrm>
            <a:off x="608012" y="2982547"/>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tx2"/>
                </a:solidFill>
              </a:rPr>
              <a:t>CÁC B</a:t>
            </a:r>
            <a:r>
              <a:rPr lang="vi-VN" sz="3600" b="1" smtClean="0">
                <a:solidFill>
                  <a:schemeClr val="tx2"/>
                </a:solidFill>
              </a:rPr>
              <a:t>ƯỚC</a:t>
            </a:r>
            <a:r>
              <a:rPr lang="en-US" sz="3600" b="1" smtClean="0">
                <a:solidFill>
                  <a:schemeClr val="tx2"/>
                </a:solidFill>
              </a:rPr>
              <a:t> THAM GIA ĐẦU T</a:t>
            </a:r>
            <a:r>
              <a:rPr lang="vi-VN" sz="3600" b="1" smtClean="0">
                <a:solidFill>
                  <a:schemeClr val="tx2"/>
                </a:solidFill>
              </a:rPr>
              <a:t>Ư</a:t>
            </a:r>
            <a:r>
              <a:rPr lang="en-US" sz="3600" b="1" smtClean="0">
                <a:solidFill>
                  <a:schemeClr val="tx2"/>
                </a:solidFill>
              </a:rPr>
              <a:t> IEO</a:t>
            </a:r>
            <a:endParaRPr lang="en-US" sz="3600" b="1">
              <a:solidFill>
                <a:schemeClr val="tx2"/>
              </a:solidFill>
            </a:endParaRPr>
          </a:p>
        </p:txBody>
      </p:sp>
      <p:sp>
        <p:nvSpPr>
          <p:cNvPr id="3" name="Title 2"/>
          <p:cNvSpPr>
            <a:spLocks noGrp="1"/>
          </p:cNvSpPr>
          <p:nvPr>
            <p:ph type="title"/>
          </p:nvPr>
        </p:nvSpPr>
        <p:spPr>
          <a:xfrm>
            <a:off x="582432" y="2971800"/>
            <a:ext cx="7569380" cy="785342"/>
          </a:xfrm>
        </p:spPr>
        <p:txBody>
          <a:bodyPr/>
          <a:lstStyle/>
          <a:p>
            <a:r>
              <a:rPr lang="en-US" sz="3600" b="1" smtClean="0">
                <a:solidFill>
                  <a:schemeClr val="bg1"/>
                </a:solidFill>
              </a:rPr>
              <a:t>CÁC B</a:t>
            </a:r>
            <a:r>
              <a:rPr lang="vi-VN" sz="3600" b="1" smtClean="0">
                <a:solidFill>
                  <a:schemeClr val="bg1"/>
                </a:solidFill>
              </a:rPr>
              <a:t>ƯỚC</a:t>
            </a:r>
            <a:r>
              <a:rPr lang="en-US" sz="3600" b="1">
                <a:solidFill>
                  <a:schemeClr val="bg1"/>
                </a:solidFill>
              </a:rPr>
              <a:t> THAM GIA </a:t>
            </a:r>
            <a:r>
              <a:rPr lang="en-US" sz="3600" b="1" smtClean="0">
                <a:solidFill>
                  <a:schemeClr val="bg1"/>
                </a:solidFill>
              </a:rPr>
              <a:t>ĐẦU T</a:t>
            </a:r>
            <a:r>
              <a:rPr lang="vi-VN" sz="3600" b="1" smtClean="0">
                <a:solidFill>
                  <a:schemeClr val="bg1"/>
                </a:solidFill>
              </a:rPr>
              <a:t>Ư</a:t>
            </a:r>
            <a:r>
              <a:rPr lang="en-US" sz="3600" b="1" smtClean="0">
                <a:solidFill>
                  <a:schemeClr val="bg1"/>
                </a:solidFill>
              </a:rPr>
              <a:t> IEO</a:t>
            </a:r>
            <a:endParaRPr lang="en-US" sz="3600" b="1">
              <a:solidFill>
                <a:schemeClr val="bg1"/>
              </a:solidFill>
            </a:endParaRPr>
          </a:p>
        </p:txBody>
      </p:sp>
      <p:sp>
        <p:nvSpPr>
          <p:cNvPr id="13" name="Pentagon 12"/>
          <p:cNvSpPr/>
          <p:nvPr/>
        </p:nvSpPr>
        <p:spPr>
          <a:xfrm>
            <a:off x="195310" y="517184"/>
            <a:ext cx="2998199" cy="148030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smtClean="0">
                <a:effectLst>
                  <a:outerShdw blurRad="38100" dist="38100" dir="2700000" algn="tl">
                    <a:srgbClr val="000000">
                      <a:alpha val="43137"/>
                    </a:srgbClr>
                  </a:outerShdw>
                </a:effectLst>
              </a:rPr>
              <a:t>B</a:t>
            </a:r>
            <a:r>
              <a:rPr lang="vi-VN" sz="1200" b="1" smtClean="0">
                <a:effectLst>
                  <a:outerShdw blurRad="38100" dist="38100" dir="2700000" algn="tl">
                    <a:srgbClr val="000000">
                      <a:alpha val="43137"/>
                    </a:srgbClr>
                  </a:outerShdw>
                </a:effectLst>
              </a:rPr>
              <a:t>ƯỚC</a:t>
            </a:r>
            <a:r>
              <a:rPr lang="en-US" sz="1200" b="1" smtClean="0">
                <a:effectLst>
                  <a:outerShdw blurRad="38100" dist="38100" dir="2700000" algn="tl">
                    <a:srgbClr val="000000">
                      <a:alpha val="43137"/>
                    </a:srgbClr>
                  </a:outerShdw>
                </a:effectLst>
              </a:rPr>
              <a:t> 1:</a:t>
            </a:r>
            <a:endParaRPr lang="en-US" sz="1200" b="1" smtClean="0">
              <a:effectLst>
                <a:outerShdw blurRad="38100" dist="38100" dir="2700000" algn="tl">
                  <a:srgbClr val="000000">
                    <a:alpha val="43137"/>
                  </a:srgbClr>
                </a:outerShdw>
              </a:effectLst>
            </a:endParaRPr>
          </a:p>
          <a:p>
            <a:pPr>
              <a:lnSpc>
                <a:spcPct val="150000"/>
              </a:lnSpc>
            </a:pPr>
            <a:r>
              <a:rPr lang="en-US" sz="1200" smtClean="0"/>
              <a:t>Kiểm </a:t>
            </a:r>
            <a:r>
              <a:rPr lang="en-US" sz="1200"/>
              <a:t>tra thông tin 1 dự án sắp thực </a:t>
            </a:r>
            <a:r>
              <a:rPr lang="en-US" sz="1200" smtClean="0"/>
              <a:t>hiện IEO</a:t>
            </a:r>
          </a:p>
          <a:p>
            <a:pPr>
              <a:lnSpc>
                <a:spcPct val="150000"/>
              </a:lnSpc>
            </a:pPr>
            <a:r>
              <a:rPr lang="en-US" sz="1200" smtClean="0">
                <a:solidFill>
                  <a:schemeClr val="bg1"/>
                </a:solidFill>
              </a:rPr>
              <a:t>Nhiều </a:t>
            </a:r>
            <a:r>
              <a:rPr lang="en-US" sz="1200">
                <a:solidFill>
                  <a:schemeClr val="bg1"/>
                </a:solidFill>
              </a:rPr>
              <a:t>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6092371" y="304536"/>
            <a:ext cx="38100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smtClean="0">
                <a:effectLst>
                  <a:outerShdw blurRad="38100" dist="38100" dir="2700000" algn="tl">
                    <a:srgbClr val="000000">
                      <a:alpha val="43137"/>
                    </a:srgbClr>
                  </a:outerShdw>
                </a:effectLst>
              </a:rPr>
              <a:t>B</a:t>
            </a:r>
            <a:r>
              <a:rPr lang="vi-VN" sz="1200" b="1" smtClean="0">
                <a:effectLst>
                  <a:outerShdw blurRad="38100" dist="38100" dir="2700000" algn="tl">
                    <a:srgbClr val="000000">
                      <a:alpha val="43137"/>
                    </a:srgbClr>
                  </a:outerShdw>
                </a:effectLst>
              </a:rPr>
              <a:t>ƯỚC</a:t>
            </a:r>
            <a:r>
              <a:rPr lang="en-US" sz="1200" b="1" smtClean="0">
                <a:effectLst>
                  <a:outerShdw blurRad="38100" dist="38100" dir="2700000" algn="tl">
                    <a:srgbClr val="000000">
                      <a:alpha val="43137"/>
                    </a:srgbClr>
                  </a:outerShdw>
                </a:effectLst>
              </a:rPr>
              <a:t> 2:</a:t>
            </a:r>
            <a:endParaRPr lang="en-US" sz="1200" b="1" smtClean="0">
              <a:effectLst>
                <a:outerShdw blurRad="38100" dist="38100" dir="2700000" algn="tl">
                  <a:srgbClr val="000000">
                    <a:alpha val="43137"/>
                  </a:srgbClr>
                </a:outerShdw>
              </a:effectLst>
            </a:endParaRPr>
          </a:p>
          <a:p>
            <a:pPr>
              <a:lnSpc>
                <a:spcPct val="150000"/>
              </a:lnSpc>
            </a:pPr>
            <a:r>
              <a:rPr lang="en-US" sz="1200" smtClean="0"/>
              <a:t>Nghiên </a:t>
            </a:r>
            <a:r>
              <a:rPr lang="en-US" sz="1200"/>
              <a:t>cứu sàn giao dịch bạn </a:t>
            </a:r>
            <a:r>
              <a:rPr lang="en-US" sz="1200" smtClean="0"/>
              <a:t>sẽ tham gia mua IEO</a:t>
            </a:r>
            <a:endParaRPr lang="en-US" sz="1200">
              <a:solidFill>
                <a:schemeClr val="bg1"/>
              </a:solidFill>
            </a:endParaRPr>
          </a:p>
        </p:txBody>
      </p:sp>
      <p:sp>
        <p:nvSpPr>
          <p:cNvPr id="27" name="Pentagon 26"/>
          <p:cNvSpPr/>
          <p:nvPr/>
        </p:nvSpPr>
        <p:spPr>
          <a:xfrm>
            <a:off x="6094412" y="1447536"/>
            <a:ext cx="3807959"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3:</a:t>
            </a:r>
            <a:endParaRPr lang="en-US" sz="1200" smtClean="0">
              <a:solidFill>
                <a:schemeClr val="bg1"/>
              </a:solidFill>
            </a:endParaRPr>
          </a:p>
          <a:p>
            <a:pPr>
              <a:lnSpc>
                <a:spcPct val="150000"/>
              </a:lnSpc>
            </a:pPr>
            <a:r>
              <a:rPr lang="en-US" sz="1200" smtClean="0">
                <a:solidFill>
                  <a:schemeClr val="bg1"/>
                </a:solidFill>
              </a:rPr>
              <a:t>Đăng </a:t>
            </a:r>
            <a:r>
              <a:rPr lang="en-US" sz="1200">
                <a:solidFill>
                  <a:schemeClr val="bg1"/>
                </a:solidFill>
              </a:rPr>
              <a:t>ký tài khoản và thực hiện KYC với sàn giao dịch</a:t>
            </a:r>
          </a:p>
        </p:txBody>
      </p:sp>
      <p:sp>
        <p:nvSpPr>
          <p:cNvPr id="33" name="Pentagon 32"/>
          <p:cNvSpPr/>
          <p:nvPr/>
        </p:nvSpPr>
        <p:spPr>
          <a:xfrm>
            <a:off x="6170613" y="3782515"/>
            <a:ext cx="3505200" cy="276343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4</a:t>
            </a:r>
            <a:r>
              <a:rPr lang="en-US" sz="1200" b="1" smtClean="0">
                <a:effectLst>
                  <a:outerShdw blurRad="38100" dist="38100" dir="2700000" algn="tl">
                    <a:srgbClr val="000000">
                      <a:alpha val="43137"/>
                    </a:srgbClr>
                  </a:outerShdw>
                </a:effectLst>
              </a:rPr>
              <a:t>:</a:t>
            </a:r>
            <a:endParaRPr lang="en-US" sz="1200" smtClean="0"/>
          </a:p>
          <a:p>
            <a:pPr>
              <a:lnSpc>
                <a:spcPct val="150000"/>
              </a:lnSpc>
            </a:pPr>
            <a:r>
              <a:rPr lang="en-US" sz="1200" smtClean="0"/>
              <a:t>Kiểm </a:t>
            </a:r>
            <a:r>
              <a:rPr lang="en-US" sz="1200"/>
              <a:t>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95310" y="4224251"/>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b="1">
                <a:effectLst>
                  <a:outerShdw blurRad="38100" dist="38100" dir="2700000" algn="tl">
                    <a:srgbClr val="000000">
                      <a:alpha val="43137"/>
                    </a:srgbClr>
                  </a:outerShdw>
                </a:effectLst>
              </a:rPr>
              <a:t>B</a:t>
            </a:r>
            <a:r>
              <a:rPr lang="vi-VN" sz="1200" b="1">
                <a:effectLst>
                  <a:outerShdw blurRad="38100" dist="38100" dir="2700000" algn="tl">
                    <a:srgbClr val="000000">
                      <a:alpha val="43137"/>
                    </a:srgbClr>
                  </a:outerShdw>
                </a:effectLst>
              </a:rPr>
              <a:t>ƯỚC</a:t>
            </a:r>
            <a:r>
              <a:rPr lang="en-US" sz="1200" b="1">
                <a:effectLst>
                  <a:outerShdw blurRad="38100" dist="38100" dir="2700000" algn="tl">
                    <a:srgbClr val="000000">
                      <a:alpha val="43137"/>
                    </a:srgbClr>
                  </a:outerShdw>
                </a:effectLst>
              </a:rPr>
              <a:t> </a:t>
            </a:r>
            <a:r>
              <a:rPr lang="en-US" sz="1200" b="1" smtClean="0">
                <a:effectLst>
                  <a:outerShdw blurRad="38100" dist="38100" dir="2700000" algn="tl">
                    <a:srgbClr val="000000">
                      <a:alpha val="43137"/>
                    </a:srgbClr>
                  </a:outerShdw>
                </a:effectLst>
              </a:rPr>
              <a:t>5:</a:t>
            </a:r>
            <a:endParaRPr lang="en-US" sz="1200" smtClean="0"/>
          </a:p>
          <a:p>
            <a:pPr>
              <a:lnSpc>
                <a:spcPct val="150000"/>
              </a:lnSpc>
            </a:pPr>
            <a:r>
              <a:rPr lang="en-US" sz="1200" smtClean="0"/>
              <a:t>Thực </a:t>
            </a:r>
            <a:r>
              <a:rPr lang="en-US" sz="1200"/>
              <a:t>hiện mua IEO khi có thông báo bắt đầu</a:t>
            </a:r>
            <a:endParaRPr lang="en-US" sz="120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935" y="-264"/>
            <a:ext cx="4447897" cy="29979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783" y="-381000"/>
            <a:ext cx="5152901" cy="34731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392" y="3215900"/>
            <a:ext cx="5267325" cy="355031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395" y="3686997"/>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58171</TotalTime>
  <Words>1415</Words>
  <Application>Microsoft Office PowerPoint</Application>
  <PresentationFormat>Custom</PresentationFormat>
  <Paragraphs>122</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10106</cp:revision>
  <dcterms:created xsi:type="dcterms:W3CDTF">2014-09-03T19:30:44Z</dcterms:created>
  <dcterms:modified xsi:type="dcterms:W3CDTF">2019-08-23T09:05:42Z</dcterms:modified>
</cp:coreProperties>
</file>